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91" r:id="rId2"/>
    <p:sldId id="257" r:id="rId3"/>
    <p:sldId id="284" r:id="rId4"/>
    <p:sldId id="323" r:id="rId5"/>
    <p:sldId id="353" r:id="rId6"/>
    <p:sldId id="352" r:id="rId7"/>
    <p:sldId id="355" r:id="rId8"/>
    <p:sldId id="354" r:id="rId9"/>
    <p:sldId id="325" r:id="rId10"/>
    <p:sldId id="326" r:id="rId11"/>
    <p:sldId id="339" r:id="rId12"/>
    <p:sldId id="327" r:id="rId13"/>
    <p:sldId id="329" r:id="rId14"/>
    <p:sldId id="330" r:id="rId15"/>
    <p:sldId id="331" r:id="rId16"/>
    <p:sldId id="340" r:id="rId17"/>
    <p:sldId id="336" r:id="rId18"/>
    <p:sldId id="338" r:id="rId19"/>
    <p:sldId id="337" r:id="rId20"/>
    <p:sldId id="332" r:id="rId21"/>
    <p:sldId id="349" r:id="rId22"/>
    <p:sldId id="350" r:id="rId23"/>
    <p:sldId id="341" r:id="rId24"/>
    <p:sldId id="343" r:id="rId25"/>
    <p:sldId id="342" r:id="rId26"/>
    <p:sldId id="376" r:id="rId27"/>
    <p:sldId id="351" r:id="rId28"/>
    <p:sldId id="356" r:id="rId29"/>
  </p:sldIdLst>
  <p:sldSz cx="12192000" cy="6858000"/>
  <p:notesSz cx="6858000" cy="9144000"/>
  <p:embeddedFontLst>
    <p:embeddedFont>
      <p:font typeface="汉仪大宋简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  <p:embeddedFont>
      <p:font typeface="华文细黑" panose="02010600040101010101" pitchFamily="2" charset="-122"/>
      <p:regular r:id="rId34"/>
    </p:embeddedFont>
    <p:embeddedFont>
      <p:font typeface="微软雅黑" panose="020B0503020204020204" pitchFamily="34" charset="-122"/>
      <p:regular r:id="rId35"/>
      <p:bold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12" userDrawn="1">
          <p15:clr>
            <a:srgbClr val="F26B43"/>
          </p15:clr>
        </p15:guide>
        <p15:guide id="2" pos="6757" userDrawn="1">
          <p15:clr>
            <a:srgbClr val="F26B43"/>
          </p15:clr>
        </p15:guide>
        <p15:guide id="3" pos="4961" userDrawn="1">
          <p15:clr>
            <a:srgbClr val="F26B43"/>
          </p15:clr>
        </p15:guide>
        <p15:guide id="4" pos="4620" userDrawn="1">
          <p15:clr>
            <a:srgbClr val="F26B43"/>
          </p15:clr>
        </p15:guide>
        <p15:guide id="5" orient="horz" pos="2925" userDrawn="1">
          <p15:clr>
            <a:srgbClr val="F26B43"/>
          </p15:clr>
        </p15:guide>
        <p15:guide id="6" orient="horz" pos="3664" userDrawn="1">
          <p15:clr>
            <a:srgbClr val="F26B43"/>
          </p15:clr>
        </p15:guide>
        <p15:guide id="7" orient="horz" pos="1665" userDrawn="1">
          <p15:clr>
            <a:srgbClr val="F26B43"/>
          </p15:clr>
        </p15:guide>
        <p15:guide id="8" orient="horz" pos="3088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A4C"/>
    <a:srgbClr val="FF9900"/>
    <a:srgbClr val="FFFFFF"/>
    <a:srgbClr val="404040"/>
    <a:srgbClr val="FFCC00"/>
    <a:srgbClr val="172C5A"/>
    <a:srgbClr val="9F9A97"/>
    <a:srgbClr val="BFBFBF"/>
    <a:srgbClr val="8893A5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301" autoAdjust="0"/>
  </p:normalViewPr>
  <p:slideViewPr>
    <p:cSldViewPr snapToGrid="0" showGuides="1">
      <p:cViewPr varScale="1">
        <p:scale>
          <a:sx n="89" d="100"/>
          <a:sy n="89" d="100"/>
        </p:scale>
        <p:origin x="79" y="350"/>
      </p:cViewPr>
      <p:guideLst>
        <p:guide pos="912"/>
        <p:guide pos="6757"/>
        <p:guide pos="4961"/>
        <p:guide pos="4620"/>
        <p:guide orient="horz" pos="2925"/>
        <p:guide orient="horz" pos="3664"/>
        <p:guide orient="horz" pos="1665"/>
        <p:guide orient="horz" pos="308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000C7-AC01-4596-A734-E28001CF52BA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04111-4DB6-4F1C-9B43-62A6DA8988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04111-4DB6-4F1C-9B43-62A6DA89882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BD4293-FB31-49CB-9208-5478C163CDFE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17E69-6E9C-493E-B131-625819C27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BD4293-FB31-49CB-9208-5478C163CDFE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17E69-6E9C-493E-B131-625819C27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BD4293-FB31-49CB-9208-5478C163CDFE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17E69-6E9C-493E-B131-625819C27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BD4293-FB31-49CB-9208-5478C163CDFE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17E69-6E9C-493E-B131-625819C27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BD4293-FB31-49CB-9208-5478C163CDFE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17E69-6E9C-493E-B131-625819C27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BD4293-FB31-49CB-9208-5478C163CDFE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17E69-6E9C-493E-B131-625819C27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BD4293-FB31-49CB-9208-5478C163CDFE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17E69-6E9C-493E-B131-625819C27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BD4293-FB31-49CB-9208-5478C163CDFE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17E69-6E9C-493E-B131-625819C27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BD4293-FB31-49CB-9208-5478C163CDFE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17E69-6E9C-493E-B131-625819C27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BD4293-FB31-49CB-9208-5478C163CDFE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17E69-6E9C-493E-B131-625819C27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BD4293-FB31-49CB-9208-5478C163CDFE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17E69-6E9C-493E-B131-625819C279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2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 w="1016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695299" y="6092825"/>
            <a:ext cx="2801403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 形 19"/>
          <p:cNvSpPr/>
          <p:nvPr/>
        </p:nvSpPr>
        <p:spPr>
          <a:xfrm rot="18900000">
            <a:off x="5887707" y="6279275"/>
            <a:ext cx="416586" cy="416586"/>
          </a:xfrm>
          <a:prstGeom prst="corner">
            <a:avLst>
              <a:gd name="adj1" fmla="val 17663"/>
              <a:gd name="adj2" fmla="val 17662"/>
            </a:avLst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12"/>
          <p:cNvSpPr/>
          <p:nvPr/>
        </p:nvSpPr>
        <p:spPr>
          <a:xfrm>
            <a:off x="676910" y="3221990"/>
            <a:ext cx="10310495" cy="1559560"/>
          </a:xfrm>
          <a:custGeom>
            <a:avLst/>
            <a:gdLst>
              <a:gd name="connsiteX0" fmla="*/ 0 w 9985829"/>
              <a:gd name="connsiteY0" fmla="*/ 0 h 783772"/>
              <a:gd name="connsiteX1" fmla="*/ 9985829 w 9985829"/>
              <a:gd name="connsiteY1" fmla="*/ 0 h 783772"/>
              <a:gd name="connsiteX2" fmla="*/ 9985829 w 9985829"/>
              <a:gd name="connsiteY2" fmla="*/ 783772 h 783772"/>
              <a:gd name="connsiteX3" fmla="*/ 0 w 9985829"/>
              <a:gd name="connsiteY3" fmla="*/ 783772 h 783772"/>
              <a:gd name="connsiteX4" fmla="*/ 0 w 9985829"/>
              <a:gd name="connsiteY4" fmla="*/ 0 h 783772"/>
              <a:gd name="connsiteX0-1" fmla="*/ 0 w 9985829"/>
              <a:gd name="connsiteY0-2" fmla="*/ 9071 h 792843"/>
              <a:gd name="connsiteX1-3" fmla="*/ 678090 w 9985829"/>
              <a:gd name="connsiteY1-4" fmla="*/ 0 h 792843"/>
              <a:gd name="connsiteX2-5" fmla="*/ 9985829 w 9985829"/>
              <a:gd name="connsiteY2-6" fmla="*/ 9071 h 792843"/>
              <a:gd name="connsiteX3-7" fmla="*/ 9985829 w 9985829"/>
              <a:gd name="connsiteY3-8" fmla="*/ 792843 h 792843"/>
              <a:gd name="connsiteX4-9" fmla="*/ 0 w 9985829"/>
              <a:gd name="connsiteY4-10" fmla="*/ 792843 h 792843"/>
              <a:gd name="connsiteX5" fmla="*/ 0 w 9985829"/>
              <a:gd name="connsiteY5" fmla="*/ 9071 h 792843"/>
              <a:gd name="connsiteX0-11" fmla="*/ 0 w 9985829"/>
              <a:gd name="connsiteY0-12" fmla="*/ 9071 h 792843"/>
              <a:gd name="connsiteX1-13" fmla="*/ 678090 w 9985829"/>
              <a:gd name="connsiteY1-14" fmla="*/ 0 h 792843"/>
              <a:gd name="connsiteX2-15" fmla="*/ 9279165 w 9985829"/>
              <a:gd name="connsiteY2-16" fmla="*/ 1 h 792843"/>
              <a:gd name="connsiteX3-17" fmla="*/ 9985829 w 9985829"/>
              <a:gd name="connsiteY3-18" fmla="*/ 9071 h 792843"/>
              <a:gd name="connsiteX4-19" fmla="*/ 9985829 w 9985829"/>
              <a:gd name="connsiteY4-20" fmla="*/ 792843 h 792843"/>
              <a:gd name="connsiteX5-21" fmla="*/ 0 w 9985829"/>
              <a:gd name="connsiteY5-22" fmla="*/ 792843 h 792843"/>
              <a:gd name="connsiteX6" fmla="*/ 0 w 9985829"/>
              <a:gd name="connsiteY6" fmla="*/ 9071 h 792843"/>
              <a:gd name="connsiteX0-23" fmla="*/ 9279165 w 9985829"/>
              <a:gd name="connsiteY0-24" fmla="*/ 0 h 792842"/>
              <a:gd name="connsiteX1-25" fmla="*/ 9985829 w 9985829"/>
              <a:gd name="connsiteY1-26" fmla="*/ 9070 h 792842"/>
              <a:gd name="connsiteX2-27" fmla="*/ 9985829 w 9985829"/>
              <a:gd name="connsiteY2-28" fmla="*/ 792842 h 792842"/>
              <a:gd name="connsiteX3-29" fmla="*/ 0 w 9985829"/>
              <a:gd name="connsiteY3-30" fmla="*/ 792842 h 792842"/>
              <a:gd name="connsiteX4-31" fmla="*/ 0 w 9985829"/>
              <a:gd name="connsiteY4-32" fmla="*/ 9070 h 792842"/>
              <a:gd name="connsiteX5-33" fmla="*/ 769530 w 9985829"/>
              <a:gd name="connsiteY5-34" fmla="*/ 91439 h 792842"/>
              <a:gd name="connsiteX0-35" fmla="*/ 9279165 w 9985829"/>
              <a:gd name="connsiteY0-36" fmla="*/ 0 h 792842"/>
              <a:gd name="connsiteX1-37" fmla="*/ 9985829 w 9985829"/>
              <a:gd name="connsiteY1-38" fmla="*/ 9070 h 792842"/>
              <a:gd name="connsiteX2-39" fmla="*/ 9985829 w 9985829"/>
              <a:gd name="connsiteY2-40" fmla="*/ 792842 h 792842"/>
              <a:gd name="connsiteX3-41" fmla="*/ 0 w 9985829"/>
              <a:gd name="connsiteY3-42" fmla="*/ 792842 h 792842"/>
              <a:gd name="connsiteX4-43" fmla="*/ 0 w 9985829"/>
              <a:gd name="connsiteY4-44" fmla="*/ 9070 h 792842"/>
              <a:gd name="connsiteX5-45" fmla="*/ 769530 w 9985829"/>
              <a:gd name="connsiteY5-46" fmla="*/ 10476 h 792842"/>
              <a:gd name="connsiteX0-47" fmla="*/ 9279165 w 9985829"/>
              <a:gd name="connsiteY0-48" fmla="*/ 0 h 792842"/>
              <a:gd name="connsiteX1-49" fmla="*/ 9985829 w 9985829"/>
              <a:gd name="connsiteY1-50" fmla="*/ 9070 h 792842"/>
              <a:gd name="connsiteX2-51" fmla="*/ 9985829 w 9985829"/>
              <a:gd name="connsiteY2-52" fmla="*/ 792842 h 792842"/>
              <a:gd name="connsiteX3-53" fmla="*/ 0 w 9985829"/>
              <a:gd name="connsiteY3-54" fmla="*/ 792842 h 792842"/>
              <a:gd name="connsiteX4-55" fmla="*/ 0 w 9985829"/>
              <a:gd name="connsiteY4-56" fmla="*/ 9070 h 792842"/>
              <a:gd name="connsiteX5-57" fmla="*/ 769530 w 9985829"/>
              <a:gd name="connsiteY5-58" fmla="*/ 15238 h 7928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985829" h="792842">
                <a:moveTo>
                  <a:pt x="9279165" y="0"/>
                </a:moveTo>
                <a:lnTo>
                  <a:pt x="9985829" y="9070"/>
                </a:lnTo>
                <a:lnTo>
                  <a:pt x="9985829" y="792842"/>
                </a:lnTo>
                <a:lnTo>
                  <a:pt x="0" y="792842"/>
                </a:lnTo>
                <a:lnTo>
                  <a:pt x="0" y="9070"/>
                </a:lnTo>
                <a:lnTo>
                  <a:pt x="769530" y="15238"/>
                </a:lnTo>
              </a:path>
            </a:pathLst>
          </a:custGeom>
          <a:noFill/>
          <a:ln w="190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64365" y="2750370"/>
            <a:ext cx="678735" cy="678735"/>
          </a:xfrm>
          <a:prstGeom prst="rect">
            <a:avLst/>
          </a:prstGeom>
          <a:solidFill>
            <a:srgbClr val="FFCC00">
              <a:alpha val="50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987314" y="4020945"/>
            <a:ext cx="472971" cy="472971"/>
          </a:xfrm>
          <a:prstGeom prst="rect">
            <a:avLst/>
          </a:prstGeom>
          <a:solidFill>
            <a:srgbClr val="FFCC00">
              <a:alpha val="50000"/>
            </a:srgb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699314" y="4493916"/>
            <a:ext cx="288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81760" y="3709670"/>
            <a:ext cx="89014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成都信息工程大学</a:t>
            </a:r>
            <a:r>
              <a:rPr lang="en-US" altLang="zh-CN" sz="3200" b="1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-2</a:t>
            </a:r>
            <a:r>
              <a:rPr lang="zh-CN" altLang="en-US" sz="3200" b="1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班</a:t>
            </a:r>
            <a:r>
              <a:rPr lang="en-US" altLang="zh-CN" sz="3200" b="1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11</a:t>
            </a:r>
            <a:r>
              <a:rPr lang="zh-CN" altLang="en-US" sz="3200" b="1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组</a:t>
            </a:r>
            <a:r>
              <a:rPr lang="en-US" altLang="zh-CN" sz="3200" b="1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-Koi</a:t>
            </a:r>
            <a:r>
              <a:rPr lang="zh-CN" altLang="en-US" sz="3200" b="1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鞋城</a:t>
            </a:r>
            <a:r>
              <a:rPr lang="en-US" altLang="zh-CN" sz="3200" b="1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实训答辩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516300" y="4467223"/>
            <a:ext cx="5159401" cy="0"/>
          </a:xfrm>
          <a:prstGeom prst="line">
            <a:avLst/>
          </a:prstGeom>
          <a:ln w="127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Tm="3000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00965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3685" y="311785"/>
            <a:ext cx="3203575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数据库介绍</a:t>
            </a:r>
          </a:p>
        </p:txBody>
      </p:sp>
      <p:graphicFrame>
        <p:nvGraphicFramePr>
          <p:cNvPr id="15" name="表格 14"/>
          <p:cNvGraphicFramePr/>
          <p:nvPr>
            <p:custDataLst>
              <p:tags r:id="rId1"/>
            </p:custDataLst>
          </p:nvPr>
        </p:nvGraphicFramePr>
        <p:xfrm>
          <a:off x="82550" y="1099820"/>
          <a:ext cx="5229860" cy="3287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4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1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表（数据库）名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介绍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用户库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存储用户基本信息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商品库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存储商品基本信息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企宣库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存储广告和企业宣传信息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促销库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有关优惠券的各项信息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评论库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有关评论的各项信息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交易库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有关交易的各项信息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105" y="435610"/>
            <a:ext cx="6149975" cy="4410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3685" y="311785"/>
            <a:ext cx="3203575" cy="685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数据库介绍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065" y="1623695"/>
            <a:ext cx="2903855" cy="15633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" y="1617980"/>
            <a:ext cx="2724150" cy="603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675" y="1835150"/>
            <a:ext cx="2305050" cy="7302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60" y="3895090"/>
            <a:ext cx="2946400" cy="12573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0675" y="4002405"/>
            <a:ext cx="3556635" cy="11601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0845" y="3561715"/>
            <a:ext cx="2660650" cy="1671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3035" y="-23495"/>
            <a:ext cx="12192000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53035" y="3799205"/>
            <a:ext cx="12192000" cy="30353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9654" y="173266"/>
            <a:ext cx="201202" cy="83185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D7343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8495" y="320675"/>
            <a:ext cx="9224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功能模块介绍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-- 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用户模块</a:t>
            </a:r>
          </a:p>
        </p:txBody>
      </p:sp>
      <p:sp>
        <p:nvSpPr>
          <p:cNvPr id="14" name="Freeform 101"/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5518150" y="448628"/>
            <a:ext cx="495300" cy="327025"/>
          </a:xfrm>
          <a:custGeom>
            <a:avLst/>
            <a:gdLst>
              <a:gd name="T0" fmla="*/ 2147483647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2147483647 h 51"/>
              <a:gd name="T8" fmla="*/ 0 w 77"/>
              <a:gd name="T9" fmla="*/ 2147483647 h 51"/>
              <a:gd name="T10" fmla="*/ 0 w 77"/>
              <a:gd name="T11" fmla="*/ 2147483647 h 51"/>
              <a:gd name="T12" fmla="*/ 2147483647 w 77"/>
              <a:gd name="T13" fmla="*/ 2147483647 h 51"/>
              <a:gd name="T14" fmla="*/ 2147483647 w 77"/>
              <a:gd name="T15" fmla="*/ 2147483647 h 51"/>
              <a:gd name="T16" fmla="*/ 2147483647 w 77"/>
              <a:gd name="T17" fmla="*/ 2147483647 h 51"/>
              <a:gd name="T18" fmla="*/ 2147483647 w 77"/>
              <a:gd name="T19" fmla="*/ 2147483647 h 51"/>
              <a:gd name="T20" fmla="*/ 2147483647 w 77"/>
              <a:gd name="T21" fmla="*/ 2147483647 h 51"/>
              <a:gd name="T22" fmla="*/ 2147483647 w 77"/>
              <a:gd name="T23" fmla="*/ 0 h 51"/>
              <a:gd name="T24" fmla="*/ 2147483647 w 77"/>
              <a:gd name="T25" fmla="*/ 0 h 51"/>
              <a:gd name="T26" fmla="*/ 2147483647 w 77"/>
              <a:gd name="T27" fmla="*/ 2147483647 h 51"/>
              <a:gd name="T28" fmla="*/ 2147483647 w 77"/>
              <a:gd name="T29" fmla="*/ 2147483647 h 51"/>
              <a:gd name="T30" fmla="*/ 2147483647 w 77"/>
              <a:gd name="T31" fmla="*/ 2147483647 h 51"/>
              <a:gd name="T32" fmla="*/ 2147483647 w 77"/>
              <a:gd name="T33" fmla="*/ 2147483647 h 51"/>
              <a:gd name="T34" fmla="*/ 2147483647 w 77"/>
              <a:gd name="T35" fmla="*/ 2147483647 h 51"/>
              <a:gd name="T36" fmla="*/ 2147483647 w 77"/>
              <a:gd name="T37" fmla="*/ 2147483647 h 51"/>
              <a:gd name="T38" fmla="*/ 2147483647 w 77"/>
              <a:gd name="T39" fmla="*/ 2147483647 h 51"/>
              <a:gd name="T40" fmla="*/ 2147483647 w 77"/>
              <a:gd name="T41" fmla="*/ 2147483647 h 51"/>
              <a:gd name="T42" fmla="*/ 2147483647 w 77"/>
              <a:gd name="T43" fmla="*/ 2147483647 h 51"/>
              <a:gd name="T44" fmla="*/ 2147483647 w 77"/>
              <a:gd name="T45" fmla="*/ 2147483647 h 51"/>
              <a:gd name="T46" fmla="*/ 2147483647 w 77"/>
              <a:gd name="T47" fmla="*/ 2147483647 h 51"/>
              <a:gd name="T48" fmla="*/ 2147483647 w 77"/>
              <a:gd name="T49" fmla="*/ 2147483647 h 51"/>
              <a:gd name="T50" fmla="*/ 2147483647 w 77"/>
              <a:gd name="T51" fmla="*/ 2147483647 h 51"/>
              <a:gd name="T52" fmla="*/ 2147483647 w 77"/>
              <a:gd name="T53" fmla="*/ 2147483647 h 51"/>
              <a:gd name="T54" fmla="*/ 2147483647 w 77"/>
              <a:gd name="T55" fmla="*/ 2147483647 h 51"/>
              <a:gd name="T56" fmla="*/ 2147483647 w 77"/>
              <a:gd name="T57" fmla="*/ 2147483647 h 51"/>
              <a:gd name="T58" fmla="*/ 2147483647 w 77"/>
              <a:gd name="T59" fmla="*/ 2147483647 h 51"/>
              <a:gd name="T60" fmla="*/ 2147483647 w 77"/>
              <a:gd name="T61" fmla="*/ 2147483647 h 51"/>
              <a:gd name="T62" fmla="*/ 2147483647 w 77"/>
              <a:gd name="T63" fmla="*/ 2147483647 h 51"/>
              <a:gd name="T64" fmla="*/ 2147483647 w 77"/>
              <a:gd name="T65" fmla="*/ 2147483647 h 51"/>
              <a:gd name="T66" fmla="*/ 2147483647 w 77"/>
              <a:gd name="T67" fmla="*/ 2147483647 h 5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481965" y="1223010"/>
          <a:ext cx="10777220" cy="475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8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模块名称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模块功能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86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/>
                        <a:t>用户模块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登录，注册，删除地址，新增地址收获地址维护，查询个人信息，修改个人信息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商品模块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搜索商品，显示单个商品详细信息，展示商品评论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订单模块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添加、删除购物车，分页展示用户订单，预下单，确认优惠券信息，取消订单，订单支付，订单退款，查询订单状态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评论模块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新增评论，新增回复，查询评论，查询回复，点赞，删除评论，删除回复，取消点赞，定时持久化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2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优惠券模块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分页查询个人优惠券，领取优惠券，使用兑换码，查询优惠券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3035" y="-23495"/>
            <a:ext cx="12192000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53035" y="3799205"/>
            <a:ext cx="12192000" cy="30353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9654" y="173266"/>
            <a:ext cx="201202" cy="83185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D7343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8495" y="320675"/>
            <a:ext cx="92246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功能模块介绍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-- 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管理员模块</a:t>
            </a:r>
          </a:p>
        </p:txBody>
      </p:sp>
      <p:sp>
        <p:nvSpPr>
          <p:cNvPr id="14" name="Freeform 101"/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5930265" y="448628"/>
            <a:ext cx="495300" cy="327025"/>
          </a:xfrm>
          <a:custGeom>
            <a:avLst/>
            <a:gdLst>
              <a:gd name="T0" fmla="*/ 2147483647 w 77"/>
              <a:gd name="T1" fmla="*/ 2147483647 h 51"/>
              <a:gd name="T2" fmla="*/ 2147483647 w 77"/>
              <a:gd name="T3" fmla="*/ 2147483647 h 51"/>
              <a:gd name="T4" fmla="*/ 2147483647 w 77"/>
              <a:gd name="T5" fmla="*/ 2147483647 h 51"/>
              <a:gd name="T6" fmla="*/ 2147483647 w 77"/>
              <a:gd name="T7" fmla="*/ 2147483647 h 51"/>
              <a:gd name="T8" fmla="*/ 0 w 77"/>
              <a:gd name="T9" fmla="*/ 2147483647 h 51"/>
              <a:gd name="T10" fmla="*/ 0 w 77"/>
              <a:gd name="T11" fmla="*/ 2147483647 h 51"/>
              <a:gd name="T12" fmla="*/ 2147483647 w 77"/>
              <a:gd name="T13" fmla="*/ 2147483647 h 51"/>
              <a:gd name="T14" fmla="*/ 2147483647 w 77"/>
              <a:gd name="T15" fmla="*/ 2147483647 h 51"/>
              <a:gd name="T16" fmla="*/ 2147483647 w 77"/>
              <a:gd name="T17" fmla="*/ 2147483647 h 51"/>
              <a:gd name="T18" fmla="*/ 2147483647 w 77"/>
              <a:gd name="T19" fmla="*/ 2147483647 h 51"/>
              <a:gd name="T20" fmla="*/ 2147483647 w 77"/>
              <a:gd name="T21" fmla="*/ 2147483647 h 51"/>
              <a:gd name="T22" fmla="*/ 2147483647 w 77"/>
              <a:gd name="T23" fmla="*/ 0 h 51"/>
              <a:gd name="T24" fmla="*/ 2147483647 w 77"/>
              <a:gd name="T25" fmla="*/ 0 h 51"/>
              <a:gd name="T26" fmla="*/ 2147483647 w 77"/>
              <a:gd name="T27" fmla="*/ 2147483647 h 51"/>
              <a:gd name="T28" fmla="*/ 2147483647 w 77"/>
              <a:gd name="T29" fmla="*/ 2147483647 h 51"/>
              <a:gd name="T30" fmla="*/ 2147483647 w 77"/>
              <a:gd name="T31" fmla="*/ 2147483647 h 51"/>
              <a:gd name="T32" fmla="*/ 2147483647 w 77"/>
              <a:gd name="T33" fmla="*/ 2147483647 h 51"/>
              <a:gd name="T34" fmla="*/ 2147483647 w 77"/>
              <a:gd name="T35" fmla="*/ 2147483647 h 51"/>
              <a:gd name="T36" fmla="*/ 2147483647 w 77"/>
              <a:gd name="T37" fmla="*/ 2147483647 h 51"/>
              <a:gd name="T38" fmla="*/ 2147483647 w 77"/>
              <a:gd name="T39" fmla="*/ 2147483647 h 51"/>
              <a:gd name="T40" fmla="*/ 2147483647 w 77"/>
              <a:gd name="T41" fmla="*/ 2147483647 h 51"/>
              <a:gd name="T42" fmla="*/ 2147483647 w 77"/>
              <a:gd name="T43" fmla="*/ 2147483647 h 51"/>
              <a:gd name="T44" fmla="*/ 2147483647 w 77"/>
              <a:gd name="T45" fmla="*/ 2147483647 h 51"/>
              <a:gd name="T46" fmla="*/ 2147483647 w 77"/>
              <a:gd name="T47" fmla="*/ 2147483647 h 51"/>
              <a:gd name="T48" fmla="*/ 2147483647 w 77"/>
              <a:gd name="T49" fmla="*/ 2147483647 h 51"/>
              <a:gd name="T50" fmla="*/ 2147483647 w 77"/>
              <a:gd name="T51" fmla="*/ 2147483647 h 51"/>
              <a:gd name="T52" fmla="*/ 2147483647 w 77"/>
              <a:gd name="T53" fmla="*/ 2147483647 h 51"/>
              <a:gd name="T54" fmla="*/ 2147483647 w 77"/>
              <a:gd name="T55" fmla="*/ 2147483647 h 51"/>
              <a:gd name="T56" fmla="*/ 2147483647 w 77"/>
              <a:gd name="T57" fmla="*/ 2147483647 h 51"/>
              <a:gd name="T58" fmla="*/ 2147483647 w 77"/>
              <a:gd name="T59" fmla="*/ 2147483647 h 51"/>
              <a:gd name="T60" fmla="*/ 2147483647 w 77"/>
              <a:gd name="T61" fmla="*/ 2147483647 h 51"/>
              <a:gd name="T62" fmla="*/ 2147483647 w 77"/>
              <a:gd name="T63" fmla="*/ 2147483647 h 51"/>
              <a:gd name="T64" fmla="*/ 2147483647 w 77"/>
              <a:gd name="T65" fmla="*/ 2147483647 h 51"/>
              <a:gd name="T66" fmla="*/ 2147483647 w 77"/>
              <a:gd name="T67" fmla="*/ 2147483647 h 5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360680" y="1341120"/>
          <a:ext cx="10671810" cy="470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5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5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16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模块名称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模块功能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用户管理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重置用户密码，禁用启用用户，查询所有用户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商品管理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新增、删除、修改、停用类别，禁用启用类别，新增、删除、修改、查询商品，禁用启用商品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订单管理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获取订单明细、审批退款申请、查看退款详情、同意退货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促销管理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新增、删除、发放、查询优惠券，获取优惠券信息，暂停发放优惠券，查看发放中的优惠券、查询兑换码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评论管理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查询评论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媒资管理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上传文件，获取文件信息，删除文件，查询文件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企宣模块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广告管理、企业管理、生成报表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59654" y="173266"/>
            <a:ext cx="201202" cy="83185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D7343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7429" y="421521"/>
            <a:ext cx="3064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195" y="2062480"/>
            <a:ext cx="2792095" cy="44837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4515" y="1036955"/>
            <a:ext cx="11172190" cy="873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小组每位成员在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5.7-5.31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日期间，坚持每天输出日报，汇总今日收货与成果，输出文档总计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份有余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80" y="1942465"/>
            <a:ext cx="2981325" cy="45599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1575" y="1942465"/>
            <a:ext cx="2813050" cy="460375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776605"/>
            <a:ext cx="2457450" cy="4387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495" y="776605"/>
            <a:ext cx="3051175" cy="42741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650" y="795655"/>
            <a:ext cx="4718050" cy="436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3755" y="509270"/>
            <a:ext cx="10775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组员每天向组长汇报今日任务和完成进度，组长进行汇总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" y="1346835"/>
            <a:ext cx="7165340" cy="13843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35" y="2773045"/>
            <a:ext cx="7800340" cy="838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" y="3716020"/>
            <a:ext cx="6943090" cy="23304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815" y="4057650"/>
            <a:ext cx="5116195" cy="179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53110" y="463550"/>
            <a:ext cx="10814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输出文档部分展示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--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需求说明书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920" y="1171575"/>
            <a:ext cx="4778375" cy="45154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215" y="1099820"/>
            <a:ext cx="3690620" cy="473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53110" y="463550"/>
            <a:ext cx="10814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输出文档部分展示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--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软件设计说明书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10" y="1504950"/>
            <a:ext cx="4554855" cy="4050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5" y="1230630"/>
            <a:ext cx="3784600" cy="4920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53110" y="463550"/>
            <a:ext cx="10814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输出文档部分展示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--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数据库设计文档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0" y="1235075"/>
            <a:ext cx="4277995" cy="472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0" y="1339850"/>
            <a:ext cx="4337050" cy="457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4873627"/>
            <a:ext cx="12192000" cy="157162"/>
          </a:xfrm>
          <a:prstGeom prst="rect">
            <a:avLst/>
          </a:prstGeom>
          <a:solidFill>
            <a:srgbClr val="E5B7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矩形 9"/>
          <p:cNvSpPr/>
          <p:nvPr/>
        </p:nvSpPr>
        <p:spPr>
          <a:xfrm>
            <a:off x="0" y="1941515"/>
            <a:ext cx="12192000" cy="15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矩形 24"/>
          <p:cNvSpPr/>
          <p:nvPr/>
        </p:nvSpPr>
        <p:spPr>
          <a:xfrm>
            <a:off x="0" y="2098676"/>
            <a:ext cx="12192000" cy="2774951"/>
          </a:xfrm>
          <a:prstGeom prst="rect">
            <a:avLst/>
          </a:prstGeom>
          <a:solidFill>
            <a:srgbClr val="282728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1062493" y="2540000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HK" altLang="en-US" sz="4000" b="1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>
            <p:custDataLst>
              <p:tags r:id="rId2"/>
            </p:custDataLst>
          </p:nvPr>
        </p:nvSpPr>
        <p:spPr>
          <a:xfrm>
            <a:off x="7013645" y="2540992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4000" b="1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K" altLang="en-US" sz="4000" b="1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9989221" y="2540992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4000" b="1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HK" altLang="en-US" sz="4000" b="1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9539737" y="3972919"/>
            <a:ext cx="20465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HK" sz="2400" b="1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实践感悟</a:t>
            </a:r>
          </a:p>
        </p:txBody>
      </p:sp>
      <p:sp>
        <p:nvSpPr>
          <p:cNvPr id="23" name="矩形 22"/>
          <p:cNvSpPr/>
          <p:nvPr/>
        </p:nvSpPr>
        <p:spPr>
          <a:xfrm>
            <a:off x="0" y="1"/>
            <a:ext cx="12192000" cy="1941514"/>
          </a:xfrm>
          <a:prstGeom prst="rect">
            <a:avLst/>
          </a:prstGeom>
          <a:solidFill>
            <a:srgbClr val="172C5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0" y="5030789"/>
            <a:ext cx="12192000" cy="1827211"/>
          </a:xfrm>
          <a:prstGeom prst="rect">
            <a:avLst/>
          </a:prstGeom>
          <a:solidFill>
            <a:srgbClr val="172C5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MH_Others_1"/>
          <p:cNvGrpSpPr/>
          <p:nvPr>
            <p:custDataLst>
              <p:tags r:id="rId5"/>
            </p:custDataLst>
          </p:nvPr>
        </p:nvGrpSpPr>
        <p:grpSpPr>
          <a:xfrm>
            <a:off x="4337957" y="686499"/>
            <a:ext cx="3516086" cy="1492250"/>
            <a:chOff x="918708" y="507434"/>
            <a:chExt cx="3516086" cy="1492250"/>
          </a:xfrm>
        </p:grpSpPr>
        <p:sp>
          <p:nvSpPr>
            <p:cNvPr id="19" name="MH_Others_10"/>
            <p:cNvSpPr txBox="1"/>
            <p:nvPr/>
          </p:nvSpPr>
          <p:spPr>
            <a:xfrm>
              <a:off x="918708" y="507434"/>
              <a:ext cx="3516086" cy="1492250"/>
            </a:xfrm>
            <a:prstGeom prst="rect">
              <a:avLst/>
            </a:prstGeom>
            <a:noFill/>
          </p:spPr>
          <p:txBody>
            <a:bodyPr anchor="ctr"/>
            <a:lstStyle/>
            <a:p>
              <a:pPr>
                <a:defRPr/>
              </a:pPr>
              <a:r>
                <a:rPr lang="en-US" altLang="zh-CN" sz="13800" spc="400">
                  <a:solidFill>
                    <a:srgbClr val="FFCC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6600" spc="400">
                <a:solidFill>
                  <a:srgbClr val="FFCC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MH_Others_11"/>
            <p:cNvSpPr txBox="1">
              <a:spLocks noChangeArrowheads="1"/>
            </p:cNvSpPr>
            <p:nvPr/>
          </p:nvSpPr>
          <p:spPr bwMode="auto">
            <a:xfrm>
              <a:off x="1324179" y="666184"/>
              <a:ext cx="673131" cy="1227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spc="-3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目</a:t>
              </a:r>
              <a:endParaRPr lang="en-US" altLang="zh-CN" sz="2800" b="1" spc="-3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 eaLnBrk="1" hangingPunct="1"/>
              <a:r>
                <a:rPr lang="zh-CN" altLang="en-US" sz="2800" b="1" spc="-3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录</a:t>
              </a:r>
            </a:p>
          </p:txBody>
        </p:sp>
        <p:sp>
          <p:nvSpPr>
            <p:cNvPr id="21" name="MH_Others_12"/>
            <p:cNvSpPr/>
            <p:nvPr/>
          </p:nvSpPr>
          <p:spPr>
            <a:xfrm>
              <a:off x="2038541" y="1421452"/>
              <a:ext cx="2189424" cy="461665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r>
                <a:rPr lang="en-US" altLang="zh-CN" sz="3200" spc="300">
                  <a:solidFill>
                    <a:srgbClr val="FFCC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ONTENTS</a:t>
              </a:r>
              <a:endParaRPr lang="zh-CN" altLang="en-US" sz="2400" spc="300">
                <a:solidFill>
                  <a:srgbClr val="FFCC00"/>
                </a:solidFill>
              </a:endParaRPr>
            </a:p>
          </p:txBody>
        </p:sp>
      </p:grpSp>
      <p:sp>
        <p:nvSpPr>
          <p:cNvPr id="26" name="椭圆 25"/>
          <p:cNvSpPr/>
          <p:nvPr>
            <p:custDataLst>
              <p:tags r:id="rId6"/>
            </p:custDataLst>
          </p:nvPr>
        </p:nvSpPr>
        <p:spPr>
          <a:xfrm>
            <a:off x="4038069" y="2540992"/>
            <a:ext cx="1147546" cy="114754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000" b="1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HK" altLang="en-US" sz="4000" b="1">
              <a:solidFill>
                <a:srgbClr val="FFC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7"/>
            </p:custDataLst>
          </p:nvPr>
        </p:nvSpPr>
        <p:spPr>
          <a:xfrm>
            <a:off x="613009" y="3972919"/>
            <a:ext cx="20465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HK" sz="2400" b="1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人员介绍</a:t>
            </a:r>
          </a:p>
        </p:txBody>
      </p: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3588585" y="3972919"/>
            <a:ext cx="20465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HK" sz="2400" b="1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29" name="文本框 28"/>
          <p:cNvSpPr txBox="1"/>
          <p:nvPr>
            <p:custDataLst>
              <p:tags r:id="rId9"/>
            </p:custDataLst>
          </p:nvPr>
        </p:nvSpPr>
        <p:spPr>
          <a:xfrm>
            <a:off x="6564161" y="3972919"/>
            <a:ext cx="20465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HK" sz="2400" b="1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26" grpId="0" animBg="1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92480" y="167640"/>
            <a:ext cx="10814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项目期间，共输出代码接近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万行，完成的工作项目达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" y="3788410"/>
            <a:ext cx="8640445" cy="29851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" y="681355"/>
            <a:ext cx="9798050" cy="3321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3013710"/>
            <a:ext cx="3065780" cy="37598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72475" y="279400"/>
            <a:ext cx="3336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仓库提交数达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974340"/>
            <a:ext cx="6619875" cy="3799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860" y="0"/>
            <a:ext cx="8395335" cy="289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92480" y="167640"/>
            <a:ext cx="10814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项目期间，总预计工时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759h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，登记工时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484h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776605"/>
            <a:ext cx="11537315" cy="17475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" y="3058160"/>
            <a:ext cx="1184783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53110" y="463550"/>
            <a:ext cx="11043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项目期间，每人任务需求都按时完成，无拖欠情况，保证每人都能跟上项目进度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" y="1099820"/>
            <a:ext cx="6498590" cy="35445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880" y="3504565"/>
            <a:ext cx="6534150" cy="300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53110" y="463550"/>
            <a:ext cx="10814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余项的功能测试，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余项系统性能测试，并完整记录测试过程，确保系统的健壮性和高效性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557655"/>
            <a:ext cx="6239510" cy="3488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165" y="1557655"/>
            <a:ext cx="3737610" cy="3496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53110" y="463550"/>
            <a:ext cx="108140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统一后端接口实现</a:t>
            </a: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Apifox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统一管理接口，方便前后端联调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15" y="1962150"/>
            <a:ext cx="1867535" cy="4384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0" y="1882140"/>
            <a:ext cx="7305675" cy="4556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53110" y="463550"/>
            <a:ext cx="108140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统一后端接口实现</a:t>
            </a: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接口数量达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126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95948F-CA30-2BEB-A17B-22855BD58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" y="1753924"/>
            <a:ext cx="11034169" cy="3729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53110" y="463550"/>
            <a:ext cx="10814050" cy="5873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项目感悟</a:t>
            </a: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整个项目开发过程中，大家齐心协力，互相支持，不仅共同面对和解决了各种技术难题，还在不断的沟通和协作中，增进了彼此的了解和友谊。每一个模块的成功实现，都凝聚着大家的智慧和汗水。正是由于大家的共同努力和默契配合，才使得我们的项目得以顺利完成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indent="457200"/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有待改善之处：初期需求收集应更加深入，避免后期频繁变更。加强团队成员间的技能培训，提升整体应对技术挑战的能力。此外，应加强团队之间的交流，有助于项目的快速开发与交付</a:t>
            </a:r>
          </a:p>
          <a:p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00400" y="2644170"/>
            <a:ext cx="5791200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spc="300">
                <a:solidFill>
                  <a:srgbClr val="FFC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zh-CN" altLang="en-US" sz="8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聆听</a:t>
            </a:r>
            <a:endParaRPr lang="zh-HK" altLang="en-US" sz="8000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4400000">
            <a:off x="2422241" y="853440"/>
            <a:ext cx="353568" cy="304800"/>
          </a:xfrm>
          <a:prstGeom prst="triangl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8520423">
            <a:off x="9736255" y="1176305"/>
            <a:ext cx="353568" cy="304800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8520423" flipV="1">
            <a:off x="5272955" y="1394458"/>
            <a:ext cx="353568" cy="512952"/>
          </a:xfrm>
          <a:prstGeom prst="triangle">
            <a:avLst/>
          </a:prstGeom>
          <a:solidFill>
            <a:schemeClr val="bg1">
              <a:alpha val="9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4400000">
            <a:off x="2422241" y="5664940"/>
            <a:ext cx="353568" cy="304800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8520423" flipV="1">
            <a:off x="5272955" y="6205958"/>
            <a:ext cx="353568" cy="512952"/>
          </a:xfrm>
          <a:prstGeom prst="triangle">
            <a:avLst/>
          </a:prstGeom>
          <a:solidFill>
            <a:srgbClr val="FF99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016494" y="2841786"/>
            <a:ext cx="432742" cy="43274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83373" y="3058160"/>
            <a:ext cx="944387" cy="94438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6"/>
          <p:cNvSpPr>
            <a:spLocks noChangeArrowheads="1"/>
          </p:cNvSpPr>
          <p:nvPr/>
        </p:nvSpPr>
        <p:spPr bwMode="auto">
          <a:xfrm>
            <a:off x="7720013" y="2513013"/>
            <a:ext cx="2865437" cy="2863850"/>
          </a:xfrm>
          <a:prstGeom prst="ellipse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9654" y="173266"/>
            <a:ext cx="201202" cy="83185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D7343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999" y="389136"/>
            <a:ext cx="3064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项目整体介绍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551295" y="1766570"/>
            <a:ext cx="5146675" cy="4644390"/>
            <a:chOff x="6759575" y="2019300"/>
            <a:chExt cx="4357688" cy="3997325"/>
          </a:xfrm>
        </p:grpSpPr>
        <p:sp>
          <p:nvSpPr>
            <p:cNvPr id="8" name="饼形 7"/>
            <p:cNvSpPr/>
            <p:nvPr/>
          </p:nvSpPr>
          <p:spPr bwMode="auto">
            <a:xfrm rot="21426610">
              <a:off x="7188200" y="2087563"/>
              <a:ext cx="3929063" cy="3929062"/>
            </a:xfrm>
            <a:custGeom>
              <a:avLst/>
              <a:gdLst>
                <a:gd name="T0" fmla="*/ 3930883 w 3928699"/>
                <a:gd name="T1" fmla="*/ 1965442 h 3928699"/>
                <a:gd name="T2" fmla="*/ 2738641 w 3928699"/>
                <a:gd name="T3" fmla="*/ 3772402 h 3928699"/>
                <a:gd name="T4" fmla="*/ 1965442 w 3928699"/>
                <a:gd name="T5" fmla="*/ 1965442 h 3928699"/>
                <a:gd name="T6" fmla="*/ 3930883 w 3928699"/>
                <a:gd name="T7" fmla="*/ 1965442 h 392869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28699" h="3928699">
                  <a:moveTo>
                    <a:pt x="3928699" y="1964350"/>
                  </a:moveTo>
                  <a:cubicBezTo>
                    <a:pt x="3928699" y="2750551"/>
                    <a:pt x="3459926" y="3461024"/>
                    <a:pt x="2737117" y="3770313"/>
                  </a:cubicBezTo>
                  <a:lnTo>
                    <a:pt x="1964350" y="1964350"/>
                  </a:lnTo>
                  <a:lnTo>
                    <a:pt x="3928699" y="196435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9" name="椭圆 23"/>
            <p:cNvSpPr/>
            <p:nvPr/>
          </p:nvSpPr>
          <p:spPr bwMode="auto">
            <a:xfrm rot="21404548">
              <a:off x="6759575" y="2019300"/>
              <a:ext cx="2541588" cy="3683000"/>
            </a:xfrm>
            <a:custGeom>
              <a:avLst/>
              <a:gdLst>
                <a:gd name="T0" fmla="*/ 1633065 w 2251968"/>
                <a:gd name="T1" fmla="*/ 0 h 3263462"/>
                <a:gd name="T2" fmla="*/ 4653929 w 2251968"/>
                <a:gd name="T3" fmla="*/ 3448691 h 3263462"/>
                <a:gd name="T4" fmla="*/ 1496556 w 2251968"/>
                <a:gd name="T5" fmla="*/ 6742447 h 3263462"/>
                <a:gd name="T6" fmla="*/ 0 w 2251968"/>
                <a:gd name="T7" fmla="*/ 3431455 h 3263462"/>
                <a:gd name="T8" fmla="*/ 1633065 w 2251968"/>
                <a:gd name="T9" fmla="*/ 0 h 3263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51968" h="3263462">
                  <a:moveTo>
                    <a:pt x="790215" y="0"/>
                  </a:moveTo>
                  <a:lnTo>
                    <a:pt x="2251968" y="1669228"/>
                  </a:lnTo>
                  <a:lnTo>
                    <a:pt x="724161" y="3263462"/>
                  </a:lnTo>
                  <a:cubicBezTo>
                    <a:pt x="279418" y="2872729"/>
                    <a:pt x="0" y="2299437"/>
                    <a:pt x="0" y="1660884"/>
                  </a:cubicBezTo>
                  <a:cubicBezTo>
                    <a:pt x="0" y="990644"/>
                    <a:pt x="307837" y="392303"/>
                    <a:pt x="790215" y="0"/>
                  </a:cubicBez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" name="椭圆 24"/>
            <p:cNvSpPr>
              <a:spLocks noChangeArrowheads="1"/>
            </p:cNvSpPr>
            <p:nvPr/>
          </p:nvSpPr>
          <p:spPr bwMode="auto">
            <a:xfrm>
              <a:off x="7486650" y="2279650"/>
              <a:ext cx="3332163" cy="3330575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bg1"/>
              </a:solidFill>
              <a:round/>
            </a:ln>
            <a:effectLst>
              <a:outerShdw dist="63500" dir="8100000" sx="71000" sy="71000" algn="ctr" rotWithShape="0">
                <a:srgbClr val="000000">
                  <a:alpha val="0"/>
                </a:srgbClr>
              </a:outerShdw>
            </a:effec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310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32435" y="1701165"/>
            <a:ext cx="6224270" cy="4274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项目名：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Koi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鞋城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项目介绍： 是一个专注于销售各类鞋品的电商网站，旨在为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用户提供便捷、高效和个性化的购物体验。平台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涵盖运动鞋、休闲鞋、正装鞋、童鞋等多个品类，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满足不同用户群体的需求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5.7 - 5.31</a:t>
            </a: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小组名称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：永不加班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：杨东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叶朗硕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彭雅琳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陈鑫媛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袁顺鑫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165" y="2680335"/>
            <a:ext cx="2696845" cy="26968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36947" y="-64655"/>
            <a:ext cx="12265891" cy="7019636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solidFill>
              <a:srgbClr val="ADBACA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9654" y="173266"/>
            <a:ext cx="201202" cy="83185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D7343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999" y="389136"/>
            <a:ext cx="3064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987348" y="1005205"/>
            <a:ext cx="3392487" cy="4157663"/>
            <a:chOff x="7285038" y="1685925"/>
            <a:chExt cx="3392487" cy="4157663"/>
          </a:xfrm>
        </p:grpSpPr>
        <p:pic>
          <p:nvPicPr>
            <p:cNvPr id="17" name="图片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038" y="1685925"/>
              <a:ext cx="3392487" cy="415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8"/>
            <p:cNvSpPr/>
            <p:nvPr/>
          </p:nvSpPr>
          <p:spPr>
            <a:xfrm>
              <a:off x="7285038" y="1685925"/>
              <a:ext cx="3392487" cy="4157663"/>
            </a:xfrm>
            <a:prstGeom prst="rect">
              <a:avLst/>
            </a:prstGeom>
            <a:noFill/>
            <a:ln w="254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3410" y="1545590"/>
            <a:ext cx="6610350" cy="4182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姓名：杨东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学号：2021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051116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主要分工：组长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后端组成员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完成工作：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1.完成后端项目框架的搭建</a:t>
            </a:r>
          </a:p>
          <a:p>
            <a:pPr lvl="1"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协调组内开发进度和管理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.完成后端模块媒资管理、促销管理、评论管理、退货管理四大模块设计与开发以及相关文档编写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.负责项目的部署、相关部分数据库设计以及文档编写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36947" y="-64655"/>
            <a:ext cx="12265891" cy="7019636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solidFill>
              <a:srgbClr val="ADBACA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9654" y="173266"/>
            <a:ext cx="201202" cy="83185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D7343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999" y="389136"/>
            <a:ext cx="3064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987348" y="1005205"/>
            <a:ext cx="3392487" cy="4157663"/>
            <a:chOff x="7285038" y="1685925"/>
            <a:chExt cx="3392487" cy="4157663"/>
          </a:xfrm>
        </p:grpSpPr>
        <p:pic>
          <p:nvPicPr>
            <p:cNvPr id="17" name="图片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038" y="1685925"/>
              <a:ext cx="3392487" cy="415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8"/>
            <p:cNvSpPr/>
            <p:nvPr/>
          </p:nvSpPr>
          <p:spPr>
            <a:xfrm>
              <a:off x="7285038" y="1685925"/>
              <a:ext cx="3392487" cy="4157663"/>
            </a:xfrm>
            <a:prstGeom prst="rect">
              <a:avLst/>
            </a:prstGeom>
            <a:noFill/>
            <a:ln w="254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3410" y="1545590"/>
            <a:ext cx="6610350" cy="4182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姓名：叶朗硕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学号：2021124055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主要分工：后端组成员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完成工作：</a:t>
            </a:r>
          </a:p>
          <a:p>
            <a:pPr lvl="1" indent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1.完成商品模块设计和开发以及相关文档编写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</a:p>
          <a:p>
            <a:pPr lvl="1" indent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2.完成交易模块下订单、购物车、地址的设计与开发以及相关文档编写</a:t>
            </a:r>
          </a:p>
          <a:p>
            <a:pPr lvl="1" indent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3.编写makefile与dockerfile等部署脚本文件</a:t>
            </a:r>
          </a:p>
          <a:p>
            <a:pPr lvl="1" indent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4.配置&amp;测试gateway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36947" y="-64655"/>
            <a:ext cx="12265891" cy="7019636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solidFill>
              <a:srgbClr val="ADBACA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9654" y="173266"/>
            <a:ext cx="201202" cy="83185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D7343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999" y="389136"/>
            <a:ext cx="3064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987348" y="1005205"/>
            <a:ext cx="3392487" cy="4157663"/>
            <a:chOff x="7285038" y="1685925"/>
            <a:chExt cx="3392487" cy="4157663"/>
          </a:xfrm>
        </p:grpSpPr>
        <p:pic>
          <p:nvPicPr>
            <p:cNvPr id="17" name="图片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038" y="1685925"/>
              <a:ext cx="3392487" cy="415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8"/>
            <p:cNvSpPr/>
            <p:nvPr/>
          </p:nvSpPr>
          <p:spPr>
            <a:xfrm>
              <a:off x="7285038" y="1685925"/>
              <a:ext cx="3392487" cy="4157663"/>
            </a:xfrm>
            <a:prstGeom prst="rect">
              <a:avLst/>
            </a:prstGeom>
            <a:noFill/>
            <a:ln w="254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3410" y="1545590"/>
            <a:ext cx="6610350" cy="492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姓名：彭雅琳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学号：2021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047084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主要分工：后端组成员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完成工作：</a:t>
            </a:r>
          </a:p>
          <a:p>
            <a:pPr lvl="1" indent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1.完成用户模块、网关的部分设计和开发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</a:p>
          <a:p>
            <a:pPr lvl="1" indent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2.完成企宣模块下合作企业、广告的设计与开发</a:t>
            </a:r>
          </a:p>
          <a:p>
            <a:pPr lvl="1"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完成商品报表的设计与开发</a:t>
            </a:r>
          </a:p>
          <a:p>
            <a:pPr lvl="1"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.完成相关文档的编写</a:t>
            </a:r>
          </a:p>
          <a:p>
            <a:pPr lvl="1" indent="0" fontAlgn="auto"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36947" y="-64655"/>
            <a:ext cx="12265891" cy="7019636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solidFill>
              <a:srgbClr val="ADBACA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9654" y="173266"/>
            <a:ext cx="201202" cy="83185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D7343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999" y="389136"/>
            <a:ext cx="3064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987348" y="1005205"/>
            <a:ext cx="3392487" cy="4157663"/>
            <a:chOff x="7285038" y="1685925"/>
            <a:chExt cx="3392487" cy="4157663"/>
          </a:xfrm>
        </p:grpSpPr>
        <p:pic>
          <p:nvPicPr>
            <p:cNvPr id="17" name="图片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038" y="1685925"/>
              <a:ext cx="3392487" cy="415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8"/>
            <p:cNvSpPr/>
            <p:nvPr/>
          </p:nvSpPr>
          <p:spPr>
            <a:xfrm>
              <a:off x="7285038" y="1685925"/>
              <a:ext cx="3392487" cy="4157663"/>
            </a:xfrm>
            <a:prstGeom prst="rect">
              <a:avLst/>
            </a:prstGeom>
            <a:noFill/>
            <a:ln w="254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3410" y="1545590"/>
            <a:ext cx="6610350" cy="492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姓名：陈鑫媛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2021051085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主要分工：前端组成员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完成工作：</a:t>
            </a:r>
          </a:p>
          <a:p>
            <a:pPr lvl="1" indent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1.完成</a:t>
            </a:r>
            <a:r>
              <a:rPr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用户管理模块，促销管理模块，企宣和广告模块</a:t>
            </a:r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的页面设计和开发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 lvl="1" indent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2.编写需求分析文档，story列表，测试用例文档，缺陷问题单等</a:t>
            </a:r>
          </a:p>
          <a:p>
            <a:pPr lvl="1" indent="0" fontAlgn="auto"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36947" y="-64655"/>
            <a:ext cx="12265891" cy="7019636"/>
          </a:xfrm>
          <a:prstGeom prst="rect">
            <a:avLst/>
          </a:prstGeom>
          <a:solidFill>
            <a:srgbClr val="172C5A">
              <a:alpha val="75000"/>
            </a:srgbClr>
          </a:solidFill>
          <a:ln w="12700" cap="flat" cmpd="sng" algn="ctr">
            <a:solidFill>
              <a:srgbClr val="ADBACA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9654" y="173266"/>
            <a:ext cx="201202" cy="83185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D7343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999" y="389136"/>
            <a:ext cx="3064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987348" y="1005205"/>
            <a:ext cx="3392487" cy="4157663"/>
            <a:chOff x="7285038" y="1685925"/>
            <a:chExt cx="3392487" cy="4157663"/>
          </a:xfrm>
        </p:grpSpPr>
        <p:pic>
          <p:nvPicPr>
            <p:cNvPr id="17" name="图片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038" y="1685925"/>
              <a:ext cx="3392487" cy="415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8"/>
            <p:cNvSpPr/>
            <p:nvPr/>
          </p:nvSpPr>
          <p:spPr>
            <a:xfrm>
              <a:off x="7285038" y="1685925"/>
              <a:ext cx="3392487" cy="4157663"/>
            </a:xfrm>
            <a:prstGeom prst="rect">
              <a:avLst/>
            </a:prstGeom>
            <a:noFill/>
            <a:ln w="254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3410" y="1545590"/>
            <a:ext cx="6610350" cy="4928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姓名：袁顺鑫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2021051107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主要分工：前端组成员</a:t>
            </a: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完成工作：</a:t>
            </a:r>
          </a:p>
          <a:p>
            <a:pPr lvl="1" indent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1.负责用户端：个人中心页面、所有订单页面、商品页面、首页页面、优惠券页面、购物车页面设计和开发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</a:p>
          <a:p>
            <a:pPr lvl="1" indent="0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2.负责管理端：商品管理页面、订单管理页面、评论管理页面、媒资管理页面的设计与开发</a:t>
            </a:r>
          </a:p>
          <a:p>
            <a:pPr lvl="1"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完成后端：支付宝沙箱支付模块</a:t>
            </a:r>
          </a:p>
          <a:p>
            <a:pPr lvl="1"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.完成相关文档的编写</a:t>
            </a:r>
          </a:p>
          <a:p>
            <a:pPr lvl="1" indent="0" fontAlgn="auto"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0160" y="-3175"/>
            <a:ext cx="12278995" cy="6883400"/>
            <a:chOff x="-16" y="-5"/>
            <a:chExt cx="19337" cy="10840"/>
          </a:xfrm>
        </p:grpSpPr>
        <p:sp>
          <p:nvSpPr>
            <p:cNvPr id="18" name="矩形 17"/>
            <p:cNvSpPr/>
            <p:nvPr/>
          </p:nvSpPr>
          <p:spPr>
            <a:xfrm>
              <a:off x="5175" y="-5"/>
              <a:ext cx="14025" cy="1080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191" y="0"/>
              <a:ext cx="14025" cy="10805"/>
            </a:xfrm>
            <a:prstGeom prst="rect">
              <a:avLst/>
            </a:prstGeom>
            <a:solidFill>
              <a:srgbClr val="172C5A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6"/>
            <p:cNvSpPr>
              <a:spLocks noChangeArrowheads="1"/>
            </p:cNvSpPr>
            <p:nvPr/>
          </p:nvSpPr>
          <p:spPr bwMode="auto">
            <a:xfrm>
              <a:off x="0" y="-5"/>
              <a:ext cx="5175" cy="10805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" name="矩形 6"/>
            <p:cNvSpPr>
              <a:spLocks noChangeArrowheads="1"/>
            </p:cNvSpPr>
            <p:nvPr/>
          </p:nvSpPr>
          <p:spPr bwMode="auto">
            <a:xfrm>
              <a:off x="-16" y="15"/>
              <a:ext cx="5191" cy="10805"/>
            </a:xfrm>
            <a:prstGeom prst="rect">
              <a:avLst/>
            </a:prstGeom>
            <a:solidFill>
              <a:srgbClr val="172C5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" name="图片 2" descr="鞋城技术架构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0" y="15"/>
              <a:ext cx="14831" cy="1082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49" y="457"/>
              <a:ext cx="482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项目技术架构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Name&quot;:&quot;正常&quot;,&quot;HeaderHeight&quot;:10.0,&quot;TopMargin&quot;:3.0,&quot;FooterHeight&quot;:4.0,&quot;BottomMargin&quot;:3.0,&quot;SideMargin&quot;:3.0,&quot;IntervalMargin&quot;:3.0,&quot;Id&quot;:&quot;GuidesStyle_Normal&quot;}"/>
  <p:tag name="COMMONDATA" val="eyJoZGlkIjoiMWJhYWM1YjhhZGYyNGU5OTIxOGM4MjAxNjA2MWM1OT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8.17826771653546,&quot;left&quot;:48.268425196850394,&quot;top&quot;:200,&quot;width&quot;:864.034803149606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8.17826771653546,&quot;left&quot;:48.268425196850394,&quot;top&quot;:200,&quot;width&quot;:864.034803149606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11*67"/>
  <p:tag name="TABLE_ENDDRAG_RECT" val="0*86*411*6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000787401575,&quot;left&quot;:68,&quot;top&quot;:35.3,&quot;width&quot;:818.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48*374"/>
  <p:tag name="TABLE_ENDDRAG_RECT" val="37*96*848*37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4.1000787401575,&quot;left&quot;:68,&quot;top&quot;:35.3,&quot;width&quot;:818.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40*334"/>
  <p:tag name="TABLE_ENDDRAG_RECT" val="51*113*840*3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8.17826771653546,&quot;left&quot;:48.268425196850394,&quot;top&quot;:200,&quot;width&quot;:864.034803149606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8.17826771653546,&quot;left&quot;:48.268425196850394,&quot;top&quot;:200,&quot;width&quot;:864.034803149606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8.17826771653546,&quot;left&quot;:48.268425196850394,&quot;top&quot;:200,&quot;width&quot;:864.034803149606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8.17826771653546,&quot;left&quot;:48.268425196850394,&quot;top&quot;:200,&quot;width&quot;:864.034803149606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604084853"/>
  <p:tag name="MH_LIBRARY" val="CONTENTS"/>
  <p:tag name="MH_TYPE" val="OTHERS"/>
  <p:tag name="ID" val="5471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8.17826771653546,&quot;left&quot;:48.268425196850394,&quot;top&quot;:200,&quot;width&quot;:864.034803149606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8.17826771653546,&quot;left&quot;:48.268425196850394,&quot;top&quot;:200,&quot;width&quot;:864.034803149606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1110</Words>
  <Application>Microsoft Office PowerPoint</Application>
  <PresentationFormat>宽屏</PresentationFormat>
  <Paragraphs>182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宋体</vt:lpstr>
      <vt:lpstr>Arial</vt:lpstr>
      <vt:lpstr>微软雅黑</vt:lpstr>
      <vt:lpstr>等线</vt:lpstr>
      <vt:lpstr>汉仪大宋简</vt:lpstr>
      <vt:lpstr>Times New Roman</vt:lpstr>
      <vt:lpstr>华文细黑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东 杨</cp:lastModifiedBy>
  <cp:revision>784</cp:revision>
  <dcterms:created xsi:type="dcterms:W3CDTF">2017-07-06T14:04:00Z</dcterms:created>
  <dcterms:modified xsi:type="dcterms:W3CDTF">2024-06-02T07:16:47Z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512154B7080948F898E35250586AB883_13</vt:lpwstr>
  </property>
  <property fmtid="{D5CDD505-2E9C-101B-9397-08002B2CF9AE}" pid="3" name="KSOProductBuildVer">
    <vt:lpwstr>2052-12.1.0.16729</vt:lpwstr>
  </property>
</Properties>
</file>